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9" r:id="rId3"/>
    <p:sldId id="263" r:id="rId4"/>
    <p:sldId id="264" r:id="rId5"/>
    <p:sldId id="276" r:id="rId6"/>
    <p:sldId id="275" r:id="rId7"/>
    <p:sldId id="278" r:id="rId8"/>
    <p:sldId id="279" r:id="rId9"/>
    <p:sldId id="280" r:id="rId10"/>
    <p:sldId id="265" r:id="rId11"/>
    <p:sldId id="282" r:id="rId12"/>
    <p:sldId id="283" r:id="rId13"/>
    <p:sldId id="273" r:id="rId14"/>
  </p:sldIdLst>
  <p:sldSz cx="18288000" cy="10287000"/>
  <p:notesSz cx="6858000" cy="9144000"/>
  <p:embeddedFontLst>
    <p:embeddedFont>
      <p:font typeface="Monotype Corsiva" pitchFamily="66" charset="0"/>
      <p:italic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Century Gothic" pitchFamily="34" charset="0"/>
      <p:regular r:id="rId20"/>
      <p:bold r:id="rId21"/>
      <p:italic r:id="rId22"/>
      <p:boldItalic r:id="rId23"/>
    </p:embeddedFont>
    <p:embeddedFont>
      <p:font typeface="Mongolian Baiti" pitchFamily="66" charset="0"/>
      <p:regular r:id="rId24"/>
    </p:embeddedFont>
    <p:embeddedFont>
      <p:font typeface="Century" pitchFamily="18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A2D73"/>
    <a:srgbClr val="111A26"/>
    <a:srgbClr val="F5F5F5"/>
    <a:srgbClr val="44C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8039100"/>
            <a:ext cx="13030200" cy="1600200"/>
          </a:xfrm>
          <a:prstGeom prst="rect">
            <a:avLst/>
          </a:prstGeom>
          <a:solidFill>
            <a:srgbClr val="0A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  <a:t>Образовательный проект </a:t>
            </a:r>
            <a:b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Monotype Corsiva" pitchFamily="66" charset="0"/>
              </a:rPr>
              <a:t>«Книга добрых дел»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228600" y="7962900"/>
            <a:ext cx="12573000" cy="110799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/>
            <a:endParaRPr lang="en-US" sz="7200" b="1" spc="-46" dirty="0">
              <a:solidFill>
                <a:srgbClr val="44C2FF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3258800" y="1176338"/>
            <a:ext cx="0" cy="8386762"/>
          </a:xfrm>
          <a:prstGeom prst="line">
            <a:avLst/>
          </a:prstGeom>
          <a:ln w="47625" cap="rnd">
            <a:solidFill>
              <a:srgbClr val="0A2D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14097000" y="723900"/>
            <a:ext cx="3352800" cy="3200400"/>
          </a:xfrm>
          <a:custGeom>
            <a:avLst/>
            <a:gdLst/>
            <a:ahLst/>
            <a:cxnLst/>
            <a:rect l="l" t="t" r="r" b="b"/>
            <a:pathLst>
              <a:path w="3352800" h="3200400">
                <a:moveTo>
                  <a:pt x="0" y="0"/>
                </a:moveTo>
                <a:lnTo>
                  <a:pt x="3352800" y="0"/>
                </a:lnTo>
                <a:lnTo>
                  <a:pt x="3352800" y="3200400"/>
                </a:lnTo>
                <a:lnTo>
                  <a:pt x="0" y="32004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l="-8125" r="-8125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955177" y="4671695"/>
            <a:ext cx="372745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ru-RU" sz="3200" b="1" dirty="0" err="1" smtClean="0">
                <a:solidFill>
                  <a:schemeClr val="tx2"/>
                </a:solidFill>
                <a:latin typeface="Monotype Corsiva" pitchFamily="66" charset="0"/>
              </a:rPr>
              <a:t>Бельтюкова</a:t>
            </a:r>
            <a:r>
              <a:rPr lang="ru-RU" sz="3200" b="1" dirty="0" smtClean="0">
                <a:solidFill>
                  <a:schemeClr val="tx2"/>
                </a:solidFill>
                <a:latin typeface="Monotype Corsiva" pitchFamily="66" charset="0"/>
              </a:rPr>
              <a:t> Татьяна Геннадьевна</a:t>
            </a:r>
          </a:p>
          <a:p>
            <a:pPr algn="l">
              <a:lnSpc>
                <a:spcPts val="3840"/>
              </a:lnSpc>
            </a:pPr>
            <a:endParaRPr lang="en-US" sz="3200" b="1" spc="-12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955177" y="5913120"/>
            <a:ext cx="4180423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ru-RU" sz="2800" b="1" spc="-11" dirty="0" smtClean="0">
                <a:solidFill>
                  <a:srgbClr val="0A2D73"/>
                </a:solidFill>
                <a:latin typeface="Monotype Corsiva" pitchFamily="66" charset="0"/>
                <a:ea typeface="TT Prosto Sans"/>
                <a:cs typeface="Mongolian Baiti" pitchFamily="66" charset="0"/>
                <a:sym typeface="TT Prosto Sans"/>
              </a:rPr>
              <a:t>Воспитатель</a:t>
            </a:r>
            <a:endParaRPr lang="en-US" sz="2800" b="1" spc="-11" dirty="0">
              <a:solidFill>
                <a:srgbClr val="0A2D73"/>
              </a:solidFill>
              <a:latin typeface="Monotype Corsiva" pitchFamily="66" charset="0"/>
              <a:ea typeface="TT Prosto Sans"/>
              <a:cs typeface="Mongolian Baiti" pitchFamily="66" charset="0"/>
              <a:sym typeface="TT Prosto Sans"/>
            </a:endParaRPr>
          </a:p>
        </p:txBody>
      </p:sp>
      <p:pic>
        <p:nvPicPr>
          <p:cNvPr id="14" name="Рисунок 13" descr="МОЙ ЛУЧШИЙ УРО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419100"/>
            <a:ext cx="7124700" cy="7124700"/>
          </a:xfrm>
          <a:prstGeom prst="rect">
            <a:avLst/>
          </a:prstGeom>
        </p:spPr>
      </p:pic>
      <p:pic>
        <p:nvPicPr>
          <p:cNvPr id="16" name="Рисунок 15" descr="default-logo_1472_920_fitted.png"/>
          <p:cNvPicPr>
            <a:picLocks noChangeAspect="1"/>
          </p:cNvPicPr>
          <p:nvPr/>
        </p:nvPicPr>
        <p:blipFill>
          <a:blip r:embed="rId4" cstate="print"/>
          <a:srcRect l="23366" r="23366"/>
          <a:stretch>
            <a:fillRect/>
          </a:stretch>
        </p:blipFill>
        <p:spPr>
          <a:xfrm>
            <a:off x="228600" y="114300"/>
            <a:ext cx="1143000" cy="1341108"/>
          </a:xfrm>
          <a:prstGeom prst="rect">
            <a:avLst/>
          </a:prstGeom>
        </p:spPr>
      </p:pic>
      <p:pic>
        <p:nvPicPr>
          <p:cNvPr id="17" name="Рисунок 16" descr="default-logo_1472_920_fitt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95600" y="213354"/>
            <a:ext cx="1143000" cy="1143000"/>
          </a:xfrm>
          <a:prstGeom prst="rect">
            <a:avLst/>
          </a:prstGeom>
        </p:spPr>
      </p:pic>
      <p:pic>
        <p:nvPicPr>
          <p:cNvPr id="18" name="Рисунок 17" descr="default-logo_1472_920_fitted.png"/>
          <p:cNvPicPr>
            <a:picLocks noChangeAspect="1"/>
          </p:cNvPicPr>
          <p:nvPr/>
        </p:nvPicPr>
        <p:blipFill>
          <a:blip r:embed="rId6" cstate="print"/>
          <a:srcRect l="9167" t="21021" r="12917" b="27947"/>
          <a:stretch>
            <a:fillRect/>
          </a:stretch>
        </p:blipFill>
        <p:spPr>
          <a:xfrm>
            <a:off x="1485901" y="303319"/>
            <a:ext cx="1295400" cy="953981"/>
          </a:xfrm>
          <a:prstGeom prst="rect">
            <a:avLst/>
          </a:prstGeom>
        </p:spPr>
      </p:pic>
      <p:pic>
        <p:nvPicPr>
          <p:cNvPr id="12" name="Picture 3" descr="C:\Users\Администратор\Downloads\20231221_184900@7651656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01800" y="800100"/>
            <a:ext cx="2286000" cy="3721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95500"/>
            <a:ext cx="7847315" cy="7847315"/>
          </a:xfrm>
          <a:prstGeom prst="rect">
            <a:avLst/>
          </a:prstGeom>
        </p:spPr>
      </p:pic>
      <p:pic>
        <p:nvPicPr>
          <p:cNvPr id="13" name="Picture 4" descr="E:\Педагогический дебюд 2024\фото\20231201_134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1714500"/>
            <a:ext cx="3168352" cy="37271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C:\Users\Администратор\Desktop\IMG_20240910_123607_0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39800" y="5219700"/>
            <a:ext cx="4648200" cy="32508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Администратор\Desktop\IMG_20240910_123629_8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6210300"/>
            <a:ext cx="4953000" cy="33376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Администратор\Desktop\IMG_20240910_123620_7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35000" y="1028700"/>
            <a:ext cx="4572000" cy="282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Users\Администратор\Desktop\IMG_20240910_123651_4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495300"/>
            <a:ext cx="5105400" cy="32780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Администратор\Desktop\IMG_20240910_123643_74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76400" y="6972300"/>
            <a:ext cx="4945291" cy="2971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8287996" cy="10287000"/>
            <a:chOff x="0" y="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6"/>
          <p:cNvGrpSpPr/>
          <p:nvPr/>
        </p:nvGrpSpPr>
        <p:grpSpPr>
          <a:xfrm>
            <a:off x="-14288" y="2297112"/>
            <a:ext cx="18316575" cy="28575"/>
            <a:chOff x="0" y="0"/>
            <a:chExt cx="24422100" cy="38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2100" cy="38100"/>
            </a:xfrm>
            <a:custGeom>
              <a:avLst/>
              <a:gdLst/>
              <a:ahLst/>
              <a:cxnLst/>
              <a:rect l="l" t="t" r="r" b="b"/>
              <a:pathLst>
                <a:path w="24422100" h="38100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cubicBezTo>
                    <a:pt x="24422100" y="29591"/>
                    <a:pt x="24413590" y="38100"/>
                    <a:pt x="24403050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ubicBezTo>
                    <a:pt x="0" y="8509"/>
                    <a:pt x="8509" y="0"/>
                    <a:pt x="19050" y="0"/>
                  </a:cubicBezTo>
                  <a:close/>
                </a:path>
              </a:pathLst>
            </a:custGeom>
            <a:solidFill>
              <a:srgbClr val="0A2D7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028700" y="4899025"/>
            <a:ext cx="1417161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endParaRPr lang="en-US" sz="6500" b="1" spc="-25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pic>
        <p:nvPicPr>
          <p:cNvPr id="12" name="Рисунок 11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9200" y="2552700"/>
            <a:ext cx="102870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Перспективы </a:t>
            </a:r>
          </a:p>
          <a:p>
            <a:pPr algn="ctr"/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дальнейшего развития проекта</a:t>
            </a:r>
            <a:endParaRPr lang="ru-RU" sz="40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Разработка и реализация межсетевого проекта со школой.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Создание детской агитбригады.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Обогащение и трансляция опыта работы по организации волонтерского движения в детском саду.</a:t>
            </a:r>
          </a:p>
          <a:p>
            <a:pPr lvl="0">
              <a:lnSpc>
                <a:spcPct val="150000"/>
              </a:lnSpc>
            </a:pPr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8287996" cy="10287000"/>
            <a:chOff x="0" y="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6"/>
          <p:cNvGrpSpPr/>
          <p:nvPr/>
        </p:nvGrpSpPr>
        <p:grpSpPr>
          <a:xfrm>
            <a:off x="-14288" y="2297112"/>
            <a:ext cx="18316575" cy="28575"/>
            <a:chOff x="0" y="0"/>
            <a:chExt cx="24422100" cy="38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2100" cy="38100"/>
            </a:xfrm>
            <a:custGeom>
              <a:avLst/>
              <a:gdLst/>
              <a:ahLst/>
              <a:cxnLst/>
              <a:rect l="l" t="t" r="r" b="b"/>
              <a:pathLst>
                <a:path w="24422100" h="38100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cubicBezTo>
                    <a:pt x="24422100" y="29591"/>
                    <a:pt x="24413590" y="38100"/>
                    <a:pt x="24403050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ubicBezTo>
                    <a:pt x="0" y="8509"/>
                    <a:pt x="8509" y="0"/>
                    <a:pt x="19050" y="0"/>
                  </a:cubicBezTo>
                  <a:close/>
                </a:path>
              </a:pathLst>
            </a:custGeom>
            <a:solidFill>
              <a:srgbClr val="0A2D7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028700" y="4899025"/>
            <a:ext cx="1417161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endParaRPr lang="en-US" sz="6500" b="1" spc="-25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pic>
        <p:nvPicPr>
          <p:cNvPr id="12" name="Рисунок 11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9200" y="2552700"/>
            <a:ext cx="10287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71600" y="2857500"/>
            <a:ext cx="9144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Д. С. Лихачев: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«Удивительно правильная мысль: </a:t>
            </a: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небольшой шаг для человека, большой шаг для человечества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u="sng" dirty="0" smtClean="0">
                <a:solidFill>
                  <a:srgbClr val="46464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Ожегов С. И. и Шведова Н. Ю.  </a:t>
            </a:r>
            <a:endParaRPr lang="ru-RU" sz="3600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u="sng" dirty="0" smtClean="0">
                <a:solidFill>
                  <a:srgbClr val="46464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Толковый словарь русского языка:</a:t>
            </a:r>
            <a:endParaRPr lang="ru-RU" sz="3600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solidFill>
                  <a:srgbClr val="46464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«Упавшему помоги встать.</a:t>
            </a:r>
            <a:endParaRPr lang="ru-RU" sz="36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solidFill>
                  <a:srgbClr val="46464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Старому, слабому, слепому помоги перейти дорогу.</a:t>
            </a:r>
            <a:endParaRPr lang="ru-RU" sz="36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i="1" dirty="0" smtClean="0">
                <a:solidFill>
                  <a:srgbClr val="46464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делай это сердечно, от души, любезно, не хмурясь»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9272683"/>
            <a:ext cx="18287996" cy="1014317"/>
            <a:chOff x="0" y="0"/>
            <a:chExt cx="24383995" cy="13524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52422"/>
            </a:xfrm>
            <a:custGeom>
              <a:avLst/>
              <a:gdLst/>
              <a:ahLst/>
              <a:cxnLst/>
              <a:rect l="l" t="t" r="r" b="b"/>
              <a:pathLst>
                <a:path w="24384000" h="1352422">
                  <a:moveTo>
                    <a:pt x="0" y="0"/>
                  </a:moveTo>
                  <a:lnTo>
                    <a:pt x="24384000" y="0"/>
                  </a:lnTo>
                  <a:lnTo>
                    <a:pt x="24384000" y="1352422"/>
                  </a:lnTo>
                  <a:lnTo>
                    <a:pt x="0" y="1352422"/>
                  </a:lnTo>
                  <a:close/>
                </a:path>
              </a:pathLst>
            </a:custGeom>
            <a:solidFill>
              <a:srgbClr val="44C2FF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-1373869" y="-1333500"/>
            <a:ext cx="5865395" cy="4114800"/>
          </a:xfrm>
          <a:custGeom>
            <a:avLst/>
            <a:gdLst/>
            <a:ahLst/>
            <a:cxnLst/>
            <a:rect l="l" t="t" r="r" b="b"/>
            <a:pathLst>
              <a:path w="5865395" h="4114800">
                <a:moveTo>
                  <a:pt x="0" y="0"/>
                </a:moveTo>
                <a:lnTo>
                  <a:pt x="5865394" y="0"/>
                </a:lnTo>
                <a:lnTo>
                  <a:pt x="5865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51013" y="3527425"/>
            <a:ext cx="8385175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</a:pPr>
            <a:r>
              <a:rPr lang="en-US" sz="12000" b="1" spc="-47" dirty="0" err="1">
                <a:solidFill>
                  <a:srgbClr val="0A2D73"/>
                </a:solidFill>
                <a:latin typeface="Century Gothic" pitchFamily="34" charset="0"/>
                <a:ea typeface="TT Prosto Sans Bold"/>
                <a:cs typeface="TT Prosto Sans Bold"/>
                <a:sym typeface="TT Prosto Sans Bold"/>
              </a:rPr>
              <a:t>Задавайте</a:t>
            </a:r>
            <a:r>
              <a:rPr lang="en-US" sz="12000" b="1" spc="-47" dirty="0">
                <a:solidFill>
                  <a:srgbClr val="0A2D73"/>
                </a:solidFill>
                <a:latin typeface="Century Gothic" pitchFamily="34" charset="0"/>
                <a:ea typeface="TT Prosto Sans Bold"/>
                <a:cs typeface="TT Prosto Sans Bold"/>
                <a:sym typeface="TT Prosto Sans Bold"/>
              </a:rPr>
              <a:t> </a:t>
            </a:r>
            <a:r>
              <a:rPr lang="en-US" sz="12000" b="1" spc="-47" dirty="0" err="1">
                <a:solidFill>
                  <a:srgbClr val="0A2D73"/>
                </a:solidFill>
                <a:latin typeface="Century Gothic" pitchFamily="34" charset="0"/>
                <a:ea typeface="TT Prosto Sans Bold"/>
                <a:cs typeface="TT Prosto Sans Bold"/>
                <a:sym typeface="TT Prosto Sans Bold"/>
              </a:rPr>
              <a:t>вопросы</a:t>
            </a:r>
            <a:r>
              <a:rPr lang="en-US" sz="12000" b="1" spc="-47" dirty="0">
                <a:solidFill>
                  <a:srgbClr val="0A2D73"/>
                </a:solidFill>
                <a:latin typeface="Century Gothic" pitchFamily="34" charset="0"/>
                <a:ea typeface="TT Prosto Sans Bold"/>
                <a:cs typeface="TT Prosto Sans Bold"/>
                <a:sym typeface="TT Prosto Sans Bold"/>
              </a:rPr>
              <a:t>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594080" y="4381500"/>
            <a:ext cx="423672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0"/>
              </a:lnSpc>
            </a:pPr>
            <a:r>
              <a:rPr lang="ru-RU" sz="3200" b="1" dirty="0" err="1" smtClean="0">
                <a:solidFill>
                  <a:schemeClr val="tx2"/>
                </a:solidFill>
                <a:latin typeface="Monotype Corsiva" pitchFamily="66" charset="0"/>
              </a:rPr>
              <a:t>Бельтюкова</a:t>
            </a:r>
            <a:r>
              <a:rPr lang="ru-RU" sz="3200" b="1" dirty="0" smtClean="0">
                <a:solidFill>
                  <a:schemeClr val="tx2"/>
                </a:solidFill>
                <a:latin typeface="Monotype Corsiva" pitchFamily="66" charset="0"/>
              </a:rPr>
              <a:t> Татьяна Геннадьевна</a:t>
            </a:r>
          </a:p>
          <a:p>
            <a:pPr algn="l">
              <a:lnSpc>
                <a:spcPts val="3840"/>
              </a:lnSpc>
            </a:pPr>
            <a:endParaRPr lang="en-US" sz="3200" b="1" spc="-12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822681" y="5913120"/>
            <a:ext cx="4236720" cy="408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 spc="161" dirty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Wingdings"/>
              </a:rPr>
              <a:t></a:t>
            </a:r>
            <a:r>
              <a:rPr lang="ru-RU" sz="2799" b="1" spc="161" dirty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Wingdings"/>
              </a:rPr>
              <a:t> </a:t>
            </a:r>
            <a:r>
              <a:rPr lang="ru-RU" sz="2799" b="1" spc="161" dirty="0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89011148568</a:t>
            </a:r>
            <a:endParaRPr lang="en-US" sz="2799" b="1" spc="161" dirty="0">
              <a:solidFill>
                <a:srgbClr val="0A2D73"/>
              </a:solidFill>
              <a:latin typeface="Century Gothic" pitchFamily="34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822681" y="6515100"/>
            <a:ext cx="4236720" cy="8412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 b="1" spc="-11" dirty="0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Wingdings"/>
              </a:rPr>
              <a:t></a:t>
            </a:r>
            <a:r>
              <a:rPr lang="en-US" sz="2799" b="1" spc="-11" dirty="0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beltiukovatatjana@yandex.ru</a:t>
            </a:r>
            <a:endParaRPr lang="en-US" sz="2799" b="1" spc="-11" dirty="0">
              <a:solidFill>
                <a:srgbClr val="0A2D73"/>
              </a:solidFill>
              <a:latin typeface="Century Gothic" pitchFamily="34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87400" y="7353300"/>
            <a:ext cx="423672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buFont typeface="Wingdings"/>
              <a:buChar char=":"/>
            </a:pPr>
            <a:r>
              <a:rPr lang="en-US" sz="2799" b="1" spc="-11" dirty="0" err="1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Социальные</a:t>
            </a:r>
            <a:r>
              <a:rPr lang="en-US" sz="2799" b="1" spc="-11" dirty="0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 </a:t>
            </a:r>
            <a:r>
              <a:rPr lang="en-US" sz="2799" b="1" spc="-11" dirty="0" err="1" smtClean="0">
                <a:solidFill>
                  <a:srgbClr val="0A2D73"/>
                </a:solidFill>
                <a:latin typeface="Century Gothic" pitchFamily="34" charset="0"/>
                <a:ea typeface="TT Prosto Sans"/>
                <a:cs typeface="TT Prosto Sans"/>
                <a:sym typeface="TT Prosto Sans"/>
              </a:rPr>
              <a:t>сети</a:t>
            </a:r>
            <a:endParaRPr lang="en-US" sz="2799" b="1" spc="-11" dirty="0" smtClean="0">
              <a:solidFill>
                <a:srgbClr val="0A2D73"/>
              </a:solidFill>
              <a:latin typeface="Century Gothic" pitchFamily="34" charset="0"/>
              <a:ea typeface="TT Prosto Sans"/>
              <a:cs typeface="TT Prosto Sans"/>
              <a:sym typeface="TT Prosto Sans"/>
            </a:endParaRPr>
          </a:p>
          <a:p>
            <a:pPr algn="l">
              <a:lnSpc>
                <a:spcPts val="3359"/>
              </a:lnSpc>
              <a:buFont typeface="Wingdings"/>
              <a:buChar char=":"/>
            </a:pPr>
            <a:endParaRPr lang="en-US" sz="2799" b="1" spc="-11" dirty="0">
              <a:solidFill>
                <a:srgbClr val="0A2D73"/>
              </a:solidFill>
              <a:latin typeface="Century Gothic" pitchFamily="34" charset="0"/>
              <a:ea typeface="TT Prosto Sans"/>
              <a:cs typeface="TT Prosto Sans"/>
              <a:sym typeface="TT Prosto Sans"/>
            </a:endParaRPr>
          </a:p>
        </p:txBody>
      </p:sp>
      <p:sp>
        <p:nvSpPr>
          <p:cNvPr id="12" name="AutoShape 3"/>
          <p:cNvSpPr/>
          <p:nvPr/>
        </p:nvSpPr>
        <p:spPr>
          <a:xfrm>
            <a:off x="13258800" y="647700"/>
            <a:ext cx="0" cy="8386762"/>
          </a:xfrm>
          <a:prstGeom prst="line">
            <a:avLst/>
          </a:prstGeom>
          <a:ln w="47625" cap="rnd">
            <a:solidFill>
              <a:srgbClr val="0A2D7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7"/>
          <p:cNvSpPr/>
          <p:nvPr/>
        </p:nvSpPr>
        <p:spPr>
          <a:xfrm>
            <a:off x="14097000" y="723900"/>
            <a:ext cx="3352800" cy="3200400"/>
          </a:xfrm>
          <a:custGeom>
            <a:avLst/>
            <a:gdLst/>
            <a:ahLst/>
            <a:cxnLst/>
            <a:rect l="l" t="t" r="r" b="b"/>
            <a:pathLst>
              <a:path w="3352800" h="3200400">
                <a:moveTo>
                  <a:pt x="0" y="0"/>
                </a:moveTo>
                <a:lnTo>
                  <a:pt x="3352800" y="0"/>
                </a:lnTo>
                <a:lnTo>
                  <a:pt x="3352800" y="3200400"/>
                </a:lnTo>
                <a:lnTo>
                  <a:pt x="0" y="32004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l="-8125" r="-8125"/>
            </a:stretch>
          </a:blipFill>
        </p:spPr>
      </p:sp>
      <p:pic>
        <p:nvPicPr>
          <p:cNvPr id="2050" name="Picture 2" descr="C:\Users\Администратор\Downloads\172595507953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25600" y="7886700"/>
            <a:ext cx="2057400" cy="2057400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ownloads\20231221_184900@7651656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554200" y="124038"/>
            <a:ext cx="2438400" cy="3969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1156946" cy="10287000"/>
            <a:chOff x="0" y="0"/>
            <a:chExt cx="1487592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75934" cy="13716000"/>
            </a:xfrm>
            <a:custGeom>
              <a:avLst/>
              <a:gdLst/>
              <a:ahLst/>
              <a:cxnLst/>
              <a:rect l="l" t="t" r="r" b="b"/>
              <a:pathLst>
                <a:path w="14875934" h="13716000">
                  <a:moveTo>
                    <a:pt x="0" y="0"/>
                  </a:moveTo>
                  <a:lnTo>
                    <a:pt x="14875934" y="0"/>
                  </a:lnTo>
                  <a:lnTo>
                    <a:pt x="1487593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09600" y="2355850"/>
            <a:ext cx="8864600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00"/>
              </a:lnSpc>
            </a:pPr>
            <a:r>
              <a:rPr lang="ru-RU" sz="9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algn="l">
              <a:lnSpc>
                <a:spcPts val="11000"/>
              </a:lnSpc>
            </a:pPr>
            <a:endParaRPr lang="en-US" sz="9999" b="1" spc="-39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836525" y="3190875"/>
            <a:ext cx="4229100" cy="492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 lang="en-US" sz="3200" b="1" spc="32" dirty="0">
              <a:solidFill>
                <a:srgbClr val="0A2D73"/>
              </a:solidFill>
              <a:latin typeface="Century" pitchFamily="18" charset="0"/>
              <a:ea typeface="Alice Bold"/>
              <a:cs typeface="Alice Bold"/>
              <a:sym typeface="Alice Bol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11000" y="1028700"/>
            <a:ext cx="5943600" cy="1098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Способность сопереживать – один из главных жизненных навыков, который напрямую влияет на духовное и интеллектуальное развитие личности, а также на социальную адаптацию. Психологи утверждают, что именно способность сопереживать является важной частью эмоционального и социального интеллекта.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Многие дети понимают, что такое доброта, но не всегда их поступки бывают добрыми. Моя задача в рамках реализация данного проекта состоит в том, чтобы воспитывать у них с раннего детства потребность совершать добрые поступки.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Поэтому, основная идея моего проекта – это воспитание человечности, доброты и отзывчивости у детей через участие в социальных и благотворительных акциях.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8287996" cy="10287000"/>
            <a:chOff x="0" y="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-142875" y="9220200"/>
            <a:ext cx="18573750" cy="57150"/>
            <a:chOff x="0" y="0"/>
            <a:chExt cx="24765000" cy="76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765000" cy="76200"/>
            </a:xfrm>
            <a:custGeom>
              <a:avLst/>
              <a:gdLst/>
              <a:ahLst/>
              <a:cxnLst/>
              <a:rect l="l" t="t" r="r" b="b"/>
              <a:pathLst>
                <a:path w="24765000" h="76200">
                  <a:moveTo>
                    <a:pt x="38100" y="0"/>
                  </a:moveTo>
                  <a:lnTo>
                    <a:pt x="24726900" y="0"/>
                  </a:lnTo>
                  <a:cubicBezTo>
                    <a:pt x="24747982" y="0"/>
                    <a:pt x="24765000" y="17018"/>
                    <a:pt x="24765000" y="38100"/>
                  </a:cubicBezTo>
                  <a:cubicBezTo>
                    <a:pt x="24765000" y="59182"/>
                    <a:pt x="24747982" y="76200"/>
                    <a:pt x="24726900" y="76200"/>
                  </a:cubicBezTo>
                  <a:lnTo>
                    <a:pt x="38100" y="76200"/>
                  </a:lnTo>
                  <a:cubicBezTo>
                    <a:pt x="17018" y="76200"/>
                    <a:pt x="0" y="59182"/>
                    <a:pt x="0" y="38100"/>
                  </a:cubicBezTo>
                  <a:cubicBezTo>
                    <a:pt x="0" y="17018"/>
                    <a:pt x="17018" y="0"/>
                    <a:pt x="38100" y="0"/>
                  </a:cubicBezTo>
                  <a:close/>
                </a:path>
              </a:pathLst>
            </a:custGeom>
            <a:solidFill>
              <a:srgbClr val="0A2D73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15579909" y="3745706"/>
            <a:ext cx="2690536" cy="5474494"/>
          </a:xfrm>
          <a:custGeom>
            <a:avLst/>
            <a:gdLst/>
            <a:ahLst/>
            <a:cxnLst/>
            <a:rect l="l" t="t" r="r" b="b"/>
            <a:pathLst>
              <a:path w="2690536" h="5474494">
                <a:moveTo>
                  <a:pt x="0" y="0"/>
                </a:moveTo>
                <a:lnTo>
                  <a:pt x="2690536" y="0"/>
                </a:lnTo>
                <a:lnTo>
                  <a:pt x="2690536" y="5474494"/>
                </a:lnTo>
                <a:lnTo>
                  <a:pt x="0" y="54744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6475" y="1714500"/>
            <a:ext cx="13735050" cy="8165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Новизна проекта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состоит в том, что в рамках реализации образовательной области «Социально-коммуникативное развитие» требований федеральной образовательной программы дошкольного образования в детском саду будет формироваться система работы по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волонтерству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 участием детей ОВЗ. В рамках реализации проекта детям дается доступное объяснение сути специальной военной операции.</a:t>
            </a:r>
          </a:p>
          <a:p>
            <a:pPr algn="ctr">
              <a:lnSpc>
                <a:spcPts val="11000"/>
              </a:lnSpc>
            </a:pPr>
            <a:endParaRPr lang="en-US" b="1" spc="-68" dirty="0">
              <a:solidFill>
                <a:srgbClr val="0A2D73"/>
              </a:solidFill>
              <a:latin typeface="Times New Roman" pitchFamily="18" charset="0"/>
              <a:ea typeface="TT Prosto Sans Bold"/>
              <a:cs typeface="Times New Roman" pitchFamily="18" charset="0"/>
              <a:sym typeface="TT Prosto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06513" y="1333500"/>
            <a:ext cx="13354050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00"/>
              </a:lnSpc>
            </a:pPr>
            <a:endParaRPr lang="en-US" sz="9999" b="1" spc="-39" dirty="0">
              <a:solidFill>
                <a:srgbClr val="111A26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06513" y="2965450"/>
            <a:ext cx="13354050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endParaRPr lang="en-US" sz="3000" b="1" spc="-11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2746038" y="4687888"/>
            <a:ext cx="793750" cy="712787"/>
            <a:chOff x="0" y="0"/>
            <a:chExt cx="1058333" cy="95038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58291" cy="950341"/>
            </a:xfrm>
            <a:custGeom>
              <a:avLst/>
              <a:gdLst/>
              <a:ahLst/>
              <a:cxnLst/>
              <a:rect l="l" t="t" r="r" b="b"/>
              <a:pathLst>
                <a:path w="1058291" h="950341">
                  <a:moveTo>
                    <a:pt x="0" y="0"/>
                  </a:moveTo>
                  <a:lnTo>
                    <a:pt x="1058291" y="0"/>
                  </a:lnTo>
                  <a:lnTo>
                    <a:pt x="1058291" y="950341"/>
                  </a:lnTo>
                  <a:lnTo>
                    <a:pt x="0" y="95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/>
              <a:stretch>
                <a:fillRect t="-140" r="-3" b="-144"/>
              </a:stretch>
            </a:blipFill>
          </p:spPr>
        </p:sp>
      </p:grpSp>
      <p:pic>
        <p:nvPicPr>
          <p:cNvPr id="18" name="Рисунок 17" descr="МОЙ ЛУЧШИЙ УРО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40685" y="0"/>
            <a:ext cx="7847315" cy="784731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38200" y="647700"/>
            <a:ext cx="9144000" cy="10495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реализации проекта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развитие патриотических чувств у детей дошкольного возраста через их участие в волонтерском движении по поддержке военнослужащих РФ, участвующих  в зоне СВО.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 реализации проекта: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-Развивать у воспитанников чувство гордости за достижения в области служения и верности интересам страны.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-Совершенствовать представления о волонтерском движении у воспитанников детского сада, педагогов, родителей.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-Дать практические навыки участия в волонтерском движении всем участникам образовательного процесса.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-Воспитывать у детей осознанное отношение и значимости волонтерского движения.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-Воспитывать у детей чувства милосердия, самостоятельность, инициативность, ответственность, доброжелательность.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8287996" cy="10287000"/>
            <a:chOff x="0" y="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4288" y="2297112"/>
            <a:ext cx="18316575" cy="28575"/>
            <a:chOff x="0" y="0"/>
            <a:chExt cx="24422100" cy="38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2100" cy="38100"/>
            </a:xfrm>
            <a:custGeom>
              <a:avLst/>
              <a:gdLst/>
              <a:ahLst/>
              <a:cxnLst/>
              <a:rect l="l" t="t" r="r" b="b"/>
              <a:pathLst>
                <a:path w="24422100" h="38100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cubicBezTo>
                    <a:pt x="24422100" y="29591"/>
                    <a:pt x="24413590" y="38100"/>
                    <a:pt x="24403050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ubicBezTo>
                    <a:pt x="0" y="8509"/>
                    <a:pt x="8509" y="0"/>
                    <a:pt x="19050" y="0"/>
                  </a:cubicBezTo>
                  <a:close/>
                </a:path>
              </a:pathLst>
            </a:custGeom>
            <a:solidFill>
              <a:srgbClr val="0A2D7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028700" y="4899025"/>
            <a:ext cx="1417161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endParaRPr lang="en-US" sz="6500" b="1" spc="-25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pic>
        <p:nvPicPr>
          <p:cNvPr id="12" name="Рисунок 11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9200" y="2552700"/>
            <a:ext cx="10287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 этап. Организационный: </a:t>
            </a:r>
          </a:p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«Социально-психологическая подготовка волонтёров.</a:t>
            </a:r>
          </a:p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Формирование волонтёрского движения»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Выявление отношения и уровня информированности родителей о социальных акциях и волонтерском движении.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Выявление отношения и уровня информированности детей о социальных акциях и волонтерском движении.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Знакомство детей с волонтёрами, волонтёрским движением.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атрибутики для деятельности волонтерского движения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Изучение справочной, методической литературы необходимого для реализации цели проекта.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Информирование родителей о планировании работы с детьми по проекту.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Разработка проекта по системе организации волонтерского движения в группе.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pic>
        <p:nvPicPr>
          <p:cNvPr id="7" name="Picture 2" descr="E:\конкурс\фото\20231010_1615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571500"/>
            <a:ext cx="5105400" cy="3581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3" descr="E:\Педагогический дебюд 2024\фото\20231122_101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619500"/>
            <a:ext cx="4724400" cy="38198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4" descr="E:\Педагогический дебюд 2024\фото\IMG-20231110-WA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5448300"/>
            <a:ext cx="5003241" cy="4038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8287996" cy="10287000"/>
            <a:chOff x="0" y="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6"/>
          <p:cNvGrpSpPr/>
          <p:nvPr/>
        </p:nvGrpSpPr>
        <p:grpSpPr>
          <a:xfrm>
            <a:off x="-14288" y="2297112"/>
            <a:ext cx="18316575" cy="28575"/>
            <a:chOff x="0" y="0"/>
            <a:chExt cx="24422100" cy="38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2100" cy="38100"/>
            </a:xfrm>
            <a:custGeom>
              <a:avLst/>
              <a:gdLst/>
              <a:ahLst/>
              <a:cxnLst/>
              <a:rect l="l" t="t" r="r" b="b"/>
              <a:pathLst>
                <a:path w="24422100" h="38100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cubicBezTo>
                    <a:pt x="24422100" y="29591"/>
                    <a:pt x="24413590" y="38100"/>
                    <a:pt x="24403050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ubicBezTo>
                    <a:pt x="0" y="8509"/>
                    <a:pt x="8509" y="0"/>
                    <a:pt x="19050" y="0"/>
                  </a:cubicBezTo>
                  <a:close/>
                </a:path>
              </a:pathLst>
            </a:custGeom>
            <a:solidFill>
              <a:srgbClr val="0A2D7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028700" y="4899025"/>
            <a:ext cx="1417161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endParaRPr lang="en-US" sz="6500" b="1" spc="-25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pic>
        <p:nvPicPr>
          <p:cNvPr id="12" name="Рисунок 11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9200" y="2552700"/>
            <a:ext cx="10287000" cy="8397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2 этап. Основной: «Путешествие в мир добрых дел и поступков»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Оформление наглядной информации;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Посвящение детей в волонтеры;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Конкурсное мероприятие;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Работа мастерской;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Участие в акциях;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Встреча с участниками СВО;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Организация образовательной деятельности;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Видео-поздравление в зону военных действий;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Работа с родителями;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Трудовой десант;</a:t>
            </a:r>
          </a:p>
          <a:p>
            <a:pPr marL="342900" lvl="0" indent="-342900">
              <a:spcAft>
                <a:spcPts val="1000"/>
              </a:spcAft>
              <a:buFont typeface="Wingdings"/>
              <a:buChar char=""/>
              <a:tabLst>
                <a:tab pos="457200" algn="l"/>
              </a:tabLs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Спортивно-соревновательные конкурсы.</a:t>
            </a:r>
          </a:p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pic>
        <p:nvPicPr>
          <p:cNvPr id="6" name="Picture 3" descr="E:\Педагогический дебюд 2024\фото\IMG-20230505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723900"/>
            <a:ext cx="3767100" cy="4743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6" descr="E:\конкурс\фото\s007834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876300"/>
            <a:ext cx="4463752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2" descr="E:\Педагогический дебюд 2024\фото\IMG-20231120-WA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6210300"/>
            <a:ext cx="5942997" cy="37714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" y="0"/>
            <a:ext cx="18287996" cy="10287000"/>
            <a:chOff x="0" y="0"/>
            <a:chExt cx="24383995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44C2FF"/>
            </a:solidFill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4" name="Group 6"/>
          <p:cNvGrpSpPr/>
          <p:nvPr/>
        </p:nvGrpSpPr>
        <p:grpSpPr>
          <a:xfrm>
            <a:off x="-14288" y="2297112"/>
            <a:ext cx="18316575" cy="28575"/>
            <a:chOff x="0" y="0"/>
            <a:chExt cx="24422100" cy="38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422100" cy="38100"/>
            </a:xfrm>
            <a:custGeom>
              <a:avLst/>
              <a:gdLst/>
              <a:ahLst/>
              <a:cxnLst/>
              <a:rect l="l" t="t" r="r" b="b"/>
              <a:pathLst>
                <a:path w="24422100" h="38100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cubicBezTo>
                    <a:pt x="24422100" y="29591"/>
                    <a:pt x="24413590" y="38100"/>
                    <a:pt x="24403050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ubicBezTo>
                    <a:pt x="0" y="8509"/>
                    <a:pt x="8509" y="0"/>
                    <a:pt x="19050" y="0"/>
                  </a:cubicBezTo>
                  <a:close/>
                </a:path>
              </a:pathLst>
            </a:custGeom>
            <a:solidFill>
              <a:srgbClr val="0A2D73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028700" y="4899025"/>
            <a:ext cx="1417161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50"/>
              </a:lnSpc>
            </a:pPr>
            <a:endParaRPr lang="en-US" sz="6500" b="1" spc="-25" dirty="0">
              <a:solidFill>
                <a:srgbClr val="0A2D73"/>
              </a:solidFill>
              <a:latin typeface="Century Gothic" pitchFamily="34" charset="0"/>
              <a:ea typeface="TT Prosto Sans Bold"/>
              <a:cs typeface="TT Prosto Sans Bold"/>
              <a:sym typeface="TT Prosto Sans Bold"/>
            </a:endParaRPr>
          </a:p>
        </p:txBody>
      </p:sp>
      <p:pic>
        <p:nvPicPr>
          <p:cNvPr id="12" name="Рисунок 11" descr="МОЙ ЛУЧШИЙ УР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40685" y="2439685"/>
            <a:ext cx="7847315" cy="78473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19200" y="2552700"/>
            <a:ext cx="10287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3 этап. Заключительный:</a:t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«Развитие волонтёрского движения, проведение акций и мероприятий»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Итоговые мероприятия реализации проекта, где дети презентуют свою волонтерскую деятельность;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Книга «Добрых дел»;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Презентация лучших педагогических практик.</a:t>
            </a:r>
          </a:p>
          <a:p>
            <a:endParaRPr lang="ru-RU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346</Words>
  <Application>Microsoft Office PowerPoint</Application>
  <PresentationFormat>Произвольный</PresentationFormat>
  <Paragraphs>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Monotype Corsiva</vt:lpstr>
      <vt:lpstr>Calibri</vt:lpstr>
      <vt:lpstr>Century Gothic</vt:lpstr>
      <vt:lpstr>TT Prosto Sans Bold</vt:lpstr>
      <vt:lpstr>TT Prosto Sans</vt:lpstr>
      <vt:lpstr>Mongolian Baiti</vt:lpstr>
      <vt:lpstr>Times New Roman</vt:lpstr>
      <vt:lpstr>Century</vt:lpstr>
      <vt:lpstr>Alice Bold</vt:lpstr>
      <vt:lpstr>Wingdings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Ярче Шаблон презентации.pptx</dc:title>
  <dc:creator>User</dc:creator>
  <cp:lastModifiedBy>Admin</cp:lastModifiedBy>
  <cp:revision>18</cp:revision>
  <dcterms:created xsi:type="dcterms:W3CDTF">2006-08-16T00:00:00Z</dcterms:created>
  <dcterms:modified xsi:type="dcterms:W3CDTF">2024-09-10T08:09:10Z</dcterms:modified>
  <dc:identifier>DAGMJNhUx-g</dc:identifier>
</cp:coreProperties>
</file>