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Default Extension="svg" ContentType="image/sv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embedTrueTypeFonts="1" saveSubsetFonts="1">
  <p:sldMasterIdLst>
    <p:sldMasterId id="2147483648" r:id="rId1"/>
  </p:sldMasterIdLst>
  <p:sldIdLst>
    <p:sldId id="257" r:id="rId2"/>
    <p:sldId id="259" r:id="rId3"/>
    <p:sldId id="275" r:id="rId4"/>
    <p:sldId id="276" r:id="rId5"/>
    <p:sldId id="286" r:id="rId6"/>
    <p:sldId id="279" r:id="rId7"/>
    <p:sldId id="277" r:id="rId8"/>
    <p:sldId id="280" r:id="rId9"/>
    <p:sldId id="281" r:id="rId10"/>
    <p:sldId id="282" r:id="rId11"/>
    <p:sldId id="287" r:id="rId12"/>
    <p:sldId id="283" r:id="rId13"/>
    <p:sldId id="285" r:id="rId14"/>
  </p:sldIdLst>
  <p:sldSz cx="18288000" cy="10287000"/>
  <p:notesSz cx="6858000" cy="9144000"/>
  <p:embeddedFontLst>
    <p:embeddedFont>
      <p:font typeface="Calibri" pitchFamily="34" charset="0"/>
      <p:regular r:id="rId16"/>
      <p:bold r:id="rId17"/>
      <p:italic r:id="rId18"/>
      <p:boldItalic r:id="rId19"/>
    </p:embeddedFont>
    <p:embeddedFont>
      <p:font typeface="Monotype Corsiva" pitchFamily="66" charset="0"/>
      <p:italic r:id="rId20"/>
    </p:embeddedFont>
    <p:embeddedFont>
      <p:font typeface="Century Gothic" pitchFamily="34" charset="0"/>
      <p:regular r:id="rId21"/>
      <p:bold r:id="rId22"/>
      <p:italic r:id="rId23"/>
      <p:boldItalic r:id="rId24"/>
    </p:embeddedFont>
  </p:embeddedFontLst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A2D73"/>
    <a:srgbClr val="111A26"/>
    <a:srgbClr val="F5F5F5"/>
    <a:srgbClr val="44C2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22" autoAdjust="0"/>
  </p:normalViewPr>
  <p:slideViewPr>
    <p:cSldViewPr>
      <p:cViewPr>
        <p:scale>
          <a:sx n="42" d="100"/>
          <a:sy n="42" d="100"/>
        </p:scale>
        <p:origin x="-990" y="-234"/>
      </p:cViewPr>
      <p:guideLst>
        <p:guide orient="horz" pos="213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8028800" cy="780288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tags" Target="tags/tag1.xml" /><Relationship Id="rId16" Type="http://schemas.openxmlformats.org/officeDocument/2006/relationships/font" Target="fonts/font1.fntdata" /><Relationship Id="rId17" Type="http://schemas.openxmlformats.org/officeDocument/2006/relationships/font" Target="fonts/font2.fntdata" /><Relationship Id="rId18" Type="http://schemas.openxmlformats.org/officeDocument/2006/relationships/font" Target="fonts/font3.fntdata" /><Relationship Id="rId19" Type="http://schemas.openxmlformats.org/officeDocument/2006/relationships/font" Target="fonts/font4.fntdata" /><Relationship Id="rId2" Type="http://schemas.openxmlformats.org/officeDocument/2006/relationships/slide" Target="slides/slide1.xml" /><Relationship Id="rId20" Type="http://schemas.openxmlformats.org/officeDocument/2006/relationships/font" Target="fonts/font5.fntdata" /><Relationship Id="rId21" Type="http://schemas.openxmlformats.org/officeDocument/2006/relationships/font" Target="fonts/font6.fntdata" /><Relationship Id="rId22" Type="http://schemas.openxmlformats.org/officeDocument/2006/relationships/font" Target="fonts/font7.fntdata" /><Relationship Id="rId23" Type="http://schemas.openxmlformats.org/officeDocument/2006/relationships/font" Target="fonts/font8.fntdata" /><Relationship Id="rId24" Type="http://schemas.openxmlformats.org/officeDocument/2006/relationships/font" Target="fonts/font9.fntdata" /><Relationship Id="rId25" Type="http://schemas.openxmlformats.org/officeDocument/2006/relationships/presProps" Target="presProps.xml" /><Relationship Id="rId26" Type="http://schemas.openxmlformats.org/officeDocument/2006/relationships/viewProps" Target="viewProps.xml" /><Relationship Id="rId27" Type="http://schemas.openxmlformats.org/officeDocument/2006/relationships/theme" Target="theme/theme1.xml" /><Relationship Id="rId28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png" /><Relationship Id="rId4" Type="http://schemas.openxmlformats.org/officeDocument/2006/relationships/image" Target="../media/image3.png" /><Relationship Id="rId5" Type="http://schemas.openxmlformats.org/officeDocument/2006/relationships/image" Target="../media/image4.png" /><Relationship Id="rId6" Type="http://schemas.openxmlformats.org/officeDocument/2006/relationships/image" Target="../media/image5.png" /><Relationship Id="rId7" Type="http://schemas.openxmlformats.org/officeDocument/2006/relationships/image" Target="../media/image6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jpeg" /><Relationship Id="rId3" Type="http://schemas.openxmlformats.org/officeDocument/2006/relationships/image" Target="../media/image7.png" /><Relationship Id="rId4" Type="http://schemas.openxmlformats.org/officeDocument/2006/relationships/image" Target="../media/image19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0.jpeg" /><Relationship Id="rId3" Type="http://schemas.openxmlformats.org/officeDocument/2006/relationships/image" Target="../media/image21.jpeg" /><Relationship Id="rId4" Type="http://schemas.openxmlformats.org/officeDocument/2006/relationships/image" Target="../media/image7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2.png" /><Relationship Id="rId3" Type="http://schemas.openxmlformats.org/officeDocument/2006/relationships/image" Target="../media/image23.svg" /><Relationship Id="rId4" Type="http://schemas.openxmlformats.org/officeDocument/2006/relationships/image" Target="../media/image1.jpeg" /><Relationship Id="rId5" Type="http://schemas.openxmlformats.org/officeDocument/2006/relationships/image" Target="../media/image24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png" /><Relationship Id="rId3" Type="http://schemas.openxmlformats.org/officeDocument/2006/relationships/image" Target="../media/image9.sv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Relationship Id="rId3" Type="http://schemas.openxmlformats.org/officeDocument/2006/relationships/image" Target="../media/image10.jpeg" /><Relationship Id="rId4" Type="http://schemas.openxmlformats.org/officeDocument/2006/relationships/image" Target="../media/image11.jpeg" /><Relationship Id="rId5" Type="http://schemas.openxmlformats.org/officeDocument/2006/relationships/image" Target="../media/image12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3.jpeg" /><Relationship Id="rId3" Type="http://schemas.openxmlformats.org/officeDocument/2006/relationships/image" Target="../media/image14.jpeg" /><Relationship Id="rId4" Type="http://schemas.openxmlformats.org/officeDocument/2006/relationships/image" Target="../media/image15.jpeg" /><Relationship Id="rId5" Type="http://schemas.openxmlformats.org/officeDocument/2006/relationships/image" Target="../media/image16.jpeg" /><Relationship Id="rId6" Type="http://schemas.openxmlformats.org/officeDocument/2006/relationships/image" Target="../media/image17.jpeg" /><Relationship Id="rId7" Type="http://schemas.openxmlformats.org/officeDocument/2006/relationships/image" Target="../media/image18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7962900"/>
            <a:ext cx="13030200" cy="1600200"/>
          </a:xfrm>
          <a:prstGeom prst="rect">
            <a:avLst/>
          </a:prstGeom>
          <a:solidFill>
            <a:srgbClr val="0A2D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2"/>
          <p:cNvSpPr txBox="1"/>
          <p:nvPr/>
        </p:nvSpPr>
        <p:spPr>
          <a:xfrm>
            <a:off x="228600" y="7408904"/>
            <a:ext cx="12573000" cy="22159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/>
            <a:endParaRPr lang="ru-RU" sz="4800" b="1" i="1" spc="-46" smtClean="0">
              <a:solidFill>
                <a:srgbClr val="44C2FF"/>
              </a:solidFill>
              <a:latin typeface="Monotype Corsiva" pitchFamily="66" charset="0"/>
              <a:ea typeface="TT Prosto Sans Bold"/>
              <a:cs typeface="TT Prosto Sans Bold"/>
              <a:sym typeface="TT Prosto Sans Bold"/>
            </a:endParaRPr>
          </a:p>
          <a:p>
            <a:pPr algn="ctr"/>
            <a:r>
              <a:rPr lang="ru-RU" sz="4800" b="1" i="1" spc="-46" smtClean="0">
                <a:solidFill>
                  <a:srgbClr val="44C2FF"/>
                </a:solidFill>
                <a:latin typeface="Monotype Corsiva" pitchFamily="66" charset="0"/>
                <a:ea typeface="TT Prosto Sans Bold"/>
                <a:cs typeface="TT Prosto Sans Bold"/>
                <a:sym typeface="TT Prosto Sans Bold"/>
              </a:rPr>
              <a:t>Образовательный проект </a:t>
            </a:r>
          </a:p>
          <a:p>
            <a:pPr algn="ctr"/>
            <a:r>
              <a:rPr lang="ru-RU" sz="4800" b="1" i="1" spc="-46" smtClean="0">
                <a:solidFill>
                  <a:srgbClr val="44C2FF"/>
                </a:solidFill>
                <a:latin typeface="Monotype Corsiva" pitchFamily="66" charset="0"/>
                <a:ea typeface="TT Prosto Sans Bold"/>
                <a:cs typeface="TT Prosto Sans Bold"/>
                <a:sym typeface="TT Prosto Sans Bold"/>
              </a:rPr>
              <a:t>«Эколята – юные защитники природы»</a:t>
            </a:r>
            <a:endParaRPr lang="en-US" sz="4800" b="1" i="1" spc="-46">
              <a:solidFill>
                <a:srgbClr val="44C2FF"/>
              </a:solidFill>
              <a:latin typeface="Monotype Corsiva" pitchFamily="66" charset="0"/>
              <a:ea typeface="TT Prosto Sans Bold"/>
              <a:cs typeface="TT Prosto Sans Bold"/>
              <a:sym typeface="TT Prosto Sans Bold"/>
            </a:endParaRPr>
          </a:p>
        </p:txBody>
      </p:sp>
      <p:sp>
        <p:nvSpPr>
          <p:cNvPr id="3" name="AutoShape 3"/>
          <p:cNvSpPr/>
          <p:nvPr/>
        </p:nvSpPr>
        <p:spPr>
          <a:xfrm flipH="1">
            <a:off x="13258800" y="1176338"/>
            <a:ext cx="0" cy="8386762"/>
          </a:xfrm>
          <a:prstGeom prst="line">
            <a:avLst/>
          </a:prstGeom>
          <a:ln w="47625" cap="rnd">
            <a:solidFill>
              <a:srgbClr val="0A2D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/>
        </p:txBody>
      </p:sp>
      <p:sp>
        <p:nvSpPr>
          <p:cNvPr id="7" name="Freeform 7"/>
          <p:cNvSpPr/>
          <p:nvPr/>
        </p:nvSpPr>
        <p:spPr>
          <a:xfrm>
            <a:off x="14097000" y="723900"/>
            <a:ext cx="3352800" cy="3200400"/>
          </a:xfrm>
          <a:custGeom>
            <a:rect l="l" t="t" r="r" b="b"/>
            <a:pathLst>
              <a:path w="3352800" h="3200400">
                <a:moveTo>
                  <a:pt x="0" y="0"/>
                </a:moveTo>
                <a:lnTo>
                  <a:pt x="3352800" y="0"/>
                </a:lnTo>
                <a:lnTo>
                  <a:pt x="3352800" y="3200400"/>
                </a:lnTo>
                <a:lnTo>
                  <a:pt x="0" y="32004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125" r="-8125"/>
            </a:stretch>
          </a:blipFill>
        </p:spPr>
        <p:txBody>
          <a:bodyPr/>
          <a:lstStyle/>
          <a:p/>
        </p:txBody>
      </p:sp>
      <p:sp>
        <p:nvSpPr>
          <p:cNvPr id="9" name="TextBox 9"/>
          <p:cNvSpPr txBox="1"/>
          <p:nvPr/>
        </p:nvSpPr>
        <p:spPr>
          <a:xfrm>
            <a:off x="13955178" y="4671695"/>
            <a:ext cx="3727450" cy="15247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ru-RU" sz="4800" b="1" spc="-12" smtClean="0">
                <a:solidFill>
                  <a:srgbClr val="0A2D73"/>
                </a:solidFill>
                <a:latin typeface="Monotype Corsiva" pitchFamily="66" charset="0"/>
                <a:ea typeface="TT Prosto Sans Bold"/>
                <a:cs typeface="TT Prosto Sans Bold"/>
                <a:sym typeface="TT Prosto Sans Bold"/>
              </a:rPr>
              <a:t>Герасимова Юлия Александровна</a:t>
            </a:r>
            <a:endParaRPr lang="en-US" sz="4800" b="1" spc="-12">
              <a:solidFill>
                <a:srgbClr val="0A2D73"/>
              </a:solidFill>
              <a:latin typeface="Monotype Corsiva" pitchFamily="66" charset="0"/>
              <a:ea typeface="TT Prosto Sans Bold"/>
              <a:cs typeface="TT Prosto Sans Bold"/>
              <a:sym typeface="TT Prosto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955178" y="5913120"/>
            <a:ext cx="4180423" cy="9476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endParaRPr lang="ru-RU" sz="4800" spc="-11" smtClean="0">
              <a:solidFill>
                <a:srgbClr val="0A2D73"/>
              </a:solidFill>
              <a:latin typeface="Monotype Corsiva" pitchFamily="66" charset="0"/>
              <a:ea typeface="TT Prosto Sans"/>
              <a:cs typeface="TT Prosto Sans"/>
              <a:sym typeface="TT Prosto Sans"/>
            </a:endParaRPr>
          </a:p>
          <a:p>
            <a:pPr algn="ctr">
              <a:lnSpc>
                <a:spcPts val="3359"/>
              </a:lnSpc>
            </a:pPr>
            <a:r>
              <a:rPr lang="ru-RU" sz="4800" spc="-11" smtClean="0">
                <a:solidFill>
                  <a:srgbClr val="0A2D73"/>
                </a:solidFill>
                <a:latin typeface="Monotype Corsiva" pitchFamily="66" charset="0"/>
                <a:ea typeface="TT Prosto Sans"/>
                <a:cs typeface="TT Prosto Sans"/>
                <a:sym typeface="TT Prosto Sans"/>
              </a:rPr>
              <a:t>Воспитатель</a:t>
            </a:r>
            <a:endParaRPr lang="en-US" sz="4800" spc="-11">
              <a:solidFill>
                <a:srgbClr val="0A2D73"/>
              </a:solidFill>
              <a:latin typeface="Monotype Corsiva" pitchFamily="66" charset="0"/>
              <a:ea typeface="TT Prosto Sans"/>
              <a:cs typeface="TT Prosto Sans"/>
              <a:sym typeface="TT Prosto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955178" y="6941820"/>
            <a:ext cx="4180423" cy="13837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endParaRPr lang="ru-RU" sz="4800" b="1" spc="-11" smtClean="0">
              <a:solidFill>
                <a:srgbClr val="0A2D73"/>
              </a:solidFill>
              <a:latin typeface="Monotype Corsiva" pitchFamily="66" charset="0"/>
              <a:ea typeface="TT Prosto Sans"/>
              <a:cs typeface="TT Prosto Sans"/>
              <a:sym typeface="TT Prosto Sans"/>
            </a:endParaRPr>
          </a:p>
          <a:p>
            <a:pPr algn="ctr">
              <a:lnSpc>
                <a:spcPts val="3359"/>
              </a:lnSpc>
            </a:pPr>
            <a:r>
              <a:rPr lang="ru-RU" sz="4800" b="1" spc="-11" smtClean="0">
                <a:solidFill>
                  <a:srgbClr val="0A2D73"/>
                </a:solidFill>
                <a:latin typeface="Monotype Corsiva" pitchFamily="66" charset="0"/>
                <a:ea typeface="TT Prosto Sans"/>
                <a:cs typeface="TT Prosto Sans"/>
                <a:sym typeface="TT Prosto Sans"/>
              </a:rPr>
              <a:t>МДОАУ №12 «Звездочка»</a:t>
            </a:r>
            <a:endParaRPr lang="en-US" sz="4800" b="1" spc="-11">
              <a:solidFill>
                <a:srgbClr val="0A2D73"/>
              </a:solidFill>
              <a:latin typeface="Monotype Corsiva" pitchFamily="66" charset="0"/>
              <a:ea typeface="TT Prosto Sans"/>
              <a:cs typeface="TT Prosto Sans"/>
              <a:sym typeface="TT Prosto Sans"/>
            </a:endParaRPr>
          </a:p>
        </p:txBody>
      </p:sp>
      <p:pic>
        <p:nvPicPr>
          <p:cNvPr id="14" name="Рисунок 13" descr="МОЙ ЛУЧШИЙ УРОК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419100"/>
            <a:ext cx="7124700" cy="7124700"/>
          </a:xfrm>
          <a:prstGeom prst="rect">
            <a:avLst/>
          </a:prstGeom>
        </p:spPr>
      </p:pic>
      <p:pic>
        <p:nvPicPr>
          <p:cNvPr id="16" name="Рисунок 15" descr="default-logo_1472_920_fitted.png"/>
          <p:cNvPicPr>
            <a:picLocks noChangeAspect="1"/>
          </p:cNvPicPr>
          <p:nvPr/>
        </p:nvPicPr>
        <p:blipFill>
          <a:blip r:embed="rId4"/>
          <a:srcRect l="23366" r="23366"/>
          <a:stretch>
            <a:fillRect/>
          </a:stretch>
        </p:blipFill>
        <p:spPr>
          <a:xfrm>
            <a:off x="228600" y="114300"/>
            <a:ext cx="1143000" cy="1341108"/>
          </a:xfrm>
          <a:prstGeom prst="rect">
            <a:avLst/>
          </a:prstGeom>
        </p:spPr>
      </p:pic>
      <p:pic>
        <p:nvPicPr>
          <p:cNvPr id="17" name="Рисунок 16" descr="default-logo_1472_920_fitt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5600" y="213354"/>
            <a:ext cx="1143000" cy="1143000"/>
          </a:xfrm>
          <a:prstGeom prst="rect">
            <a:avLst/>
          </a:prstGeom>
        </p:spPr>
      </p:pic>
      <p:pic>
        <p:nvPicPr>
          <p:cNvPr id="18" name="Рисунок 17" descr="default-logo_1472_920_fitted.png"/>
          <p:cNvPicPr>
            <a:picLocks noChangeAspect="1"/>
          </p:cNvPicPr>
          <p:nvPr/>
        </p:nvPicPr>
        <p:blipFill>
          <a:blip r:embed="rId6"/>
          <a:srcRect l="9167" t="21021" r="12917" b="27947"/>
          <a:stretch>
            <a:fillRect/>
          </a:stretch>
        </p:blipFill>
        <p:spPr>
          <a:xfrm>
            <a:off x="1485901" y="303319"/>
            <a:ext cx="1295400" cy="953981"/>
          </a:xfrm>
          <a:prstGeom prst="rect">
            <a:avLst/>
          </a:prstGeom>
        </p:spPr>
      </p:pic>
      <p:pic>
        <p:nvPicPr>
          <p:cNvPr id="1026" name="Picture 2" descr="C:\Users\Администратор\Desktop\IMG_9284.JPG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14478000" y="657353"/>
            <a:ext cx="2971800" cy="3853913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121" name="Picture 1" descr="C:\Users\Администратор\Downloads\image (9)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33400" y="495300"/>
            <a:ext cx="9372600" cy="9372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МОЙ ЛУЧШИЙ УРОК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0685" y="1790700"/>
            <a:ext cx="7847315" cy="7847315"/>
          </a:xfrm>
          <a:prstGeom prst="rect">
            <a:avLst/>
          </a:prstGeom>
        </p:spPr>
      </p:pic>
      <p:pic>
        <p:nvPicPr>
          <p:cNvPr id="4098" name="Picture 2" descr="https://documents.infourok.ru/bc3332b2-1f5f-4962-adc8-c8f7d5f520a6/0/image007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0134600" y="4914900"/>
            <a:ext cx="4762500" cy="3057526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 descr="D:\ДО переустановки\ДИСК С\Desktop\для воспитателей\фото\фото 2022-2023\мо 2023\o_c7874584d3.jpg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457200" y="419100"/>
            <a:ext cx="6172200" cy="4191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D:\ДО переустановки\ДИСК С\Desktop\для воспитателей\фото\фото 2022-2023\мо 2023\IMG-20230519-WA0056.jpg"/>
          <p:cNvPicPr/>
          <p:nvPr/>
        </p:nvPicPr>
        <p:blipFill>
          <a:blip r:embed="rId3"/>
          <a:srcRect t="20538" r="41867" b="27384"/>
          <a:stretch>
            <a:fillRect/>
          </a:stretch>
        </p:blipFill>
        <p:spPr bwMode="auto">
          <a:xfrm>
            <a:off x="6629400" y="4838700"/>
            <a:ext cx="4495800" cy="5105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МОЙ ЛУЧШИЙ УРОК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0685" y="2439685"/>
            <a:ext cx="7847315" cy="784731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909320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9093200"/>
              <a:ext cx="24384000" cy="13716000"/>
            </a:xfrm>
            <a:custGeom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44C2FF"/>
            </a:solidFill>
          </p:spPr>
          <p:txBody>
            <a:bodyPr/>
            <a:lstStyle/>
            <a:p/>
          </p:txBody>
        </p:sp>
      </p:grpSp>
      <p:sp>
        <p:nvSpPr>
          <p:cNvPr id="4" name="Прямоугольник 3"/>
          <p:cNvSpPr/>
          <p:nvPr/>
        </p:nvSpPr>
        <p:spPr>
          <a:xfrm>
            <a:off x="990600" y="1714500"/>
            <a:ext cx="100584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smtClean="0">
                <a:latin typeface="Times New Roman" pitchFamily="18" charset="0"/>
                <a:cs typeface="Times New Roman" pitchFamily="18" charset="0"/>
              </a:rPr>
              <a:t>Перспективы  дальнейшего развития проекта</a:t>
            </a:r>
            <a:r>
              <a:rPr lang="ru-RU" sz="280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sz="2800" smtClean="0"/>
              <a:t>повышение экологической культуры педагогов;</a:t>
            </a:r>
          </a:p>
          <a:p>
            <a:pPr>
              <a:buFont typeface="Wingdings" pitchFamily="2" charset="2"/>
              <a:buChar char="v"/>
            </a:pPr>
            <a:r>
              <a:rPr lang="ru-RU" sz="2800" smtClean="0"/>
              <a:t>создание на территории детского сада экологически благоприятной познавательной среды;</a:t>
            </a:r>
          </a:p>
          <a:p>
            <a:pPr>
              <a:buFont typeface="Wingdings" pitchFamily="2" charset="2"/>
              <a:buChar char="v"/>
            </a:pPr>
            <a:r>
              <a:rPr lang="ru-RU" sz="2800" smtClean="0"/>
              <a:t>повышение компетентности в вопросах использования технологий, методов и приемов формирования и развития экологической грамотности у детей дошкольного возраста;</a:t>
            </a:r>
          </a:p>
          <a:p>
            <a:pPr>
              <a:buFont typeface="Wingdings" pitchFamily="2" charset="2"/>
              <a:buChar char="v"/>
            </a:pPr>
            <a:r>
              <a:rPr lang="ru-RU" sz="2800" smtClean="0"/>
              <a:t>повышение уровня взаимодействия в педагогическом коллективе по направлению формирования первоначального опыта безопасного поведения на природе и основы экологической культуры у дошкольников через волонтерское движение.</a:t>
            </a:r>
          </a:p>
          <a:p>
            <a:pPr algn="ctr"/>
            <a:endParaRPr lang="ru-RU" sz="2800" b="1" u="sng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u="sng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МОЙ ЛУЧШИЙ УРОК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0685" y="2439685"/>
            <a:ext cx="7847315" cy="784731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Group 2"/>
          <p:cNvGrpSpPr/>
          <p:nvPr/>
        </p:nvGrpSpPr>
        <p:grpSpPr>
          <a:xfrm>
            <a:off x="4" y="9272683"/>
            <a:ext cx="18287995" cy="1014317"/>
            <a:chExt cx="24383995" cy="13524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52422"/>
            </a:xfrm>
            <a:custGeom>
              <a:rect l="l" t="t" r="r" b="b"/>
              <a:pathLst>
                <a:path w="24384000" h="1352422">
                  <a:moveTo>
                    <a:pt x="0" y="0"/>
                  </a:moveTo>
                  <a:lnTo>
                    <a:pt x="24384000" y="0"/>
                  </a:lnTo>
                  <a:lnTo>
                    <a:pt x="24384000" y="1352422"/>
                  </a:lnTo>
                  <a:lnTo>
                    <a:pt x="0" y="1352422"/>
                  </a:lnTo>
                  <a:close/>
                </a:path>
              </a:pathLst>
            </a:custGeom>
            <a:solidFill>
              <a:srgbClr val="44C2FF"/>
            </a:solidFill>
          </p:spPr>
          <p:txBody>
            <a:bodyPr/>
            <a:lstStyle/>
            <a:p/>
          </p:txBody>
        </p:sp>
      </p:grpSp>
      <p:sp>
        <p:nvSpPr>
          <p:cNvPr id="6" name="Freeform 6"/>
          <p:cNvSpPr/>
          <p:nvPr/>
        </p:nvSpPr>
        <p:spPr>
          <a:xfrm>
            <a:off x="-685800" y="0"/>
            <a:ext cx="5865395" cy="4114800"/>
          </a:xfrm>
          <a:custGeom>
            <a:rect l="l" t="t" r="r" b="b"/>
            <a:pathLst>
              <a:path w="5865395" h="4114800">
                <a:moveTo>
                  <a:pt x="0" y="0"/>
                </a:moveTo>
                <a:lnTo>
                  <a:pt x="5865394" y="0"/>
                </a:lnTo>
                <a:lnTo>
                  <a:pt x="58653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7" name="TextBox 7"/>
          <p:cNvSpPr txBox="1"/>
          <p:nvPr/>
        </p:nvSpPr>
        <p:spPr>
          <a:xfrm>
            <a:off x="1751013" y="3527425"/>
            <a:ext cx="8385175" cy="3385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US" sz="12000" b="1" spc="-47" err="1">
                <a:solidFill>
                  <a:srgbClr val="0A2D73"/>
                </a:solidFill>
                <a:latin typeface="Century Gothic" pitchFamily="34" charset="0"/>
                <a:ea typeface="TT Prosto Sans Bold"/>
                <a:cs typeface="TT Prosto Sans Bold"/>
                <a:sym typeface="TT Prosto Sans Bold"/>
              </a:rPr>
              <a:t>Задавайте вопросы!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594080" y="4381500"/>
            <a:ext cx="4236720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ru-RU" sz="3200" b="1" spc="-12" smtClean="0">
                <a:solidFill>
                  <a:srgbClr val="0A2D73"/>
                </a:solidFill>
                <a:latin typeface="Century Gothic" pitchFamily="34" charset="0"/>
                <a:ea typeface="TT Prosto Sans Bold"/>
                <a:cs typeface="TT Prosto Sans Bold"/>
                <a:sym typeface="TT Prosto Sans Bold"/>
              </a:rPr>
              <a:t>Герасимова Юлия Александровна</a:t>
            </a:r>
            <a:endParaRPr lang="en-US" sz="3200" b="1" spc="-12">
              <a:solidFill>
                <a:srgbClr val="0A2D73"/>
              </a:solidFill>
              <a:latin typeface="Century Gothic" panose="020b0502020202020204" pitchFamily="34" charset="0"/>
              <a:ea typeface="TT Prosto Sans Bold"/>
              <a:cs typeface="TT Prosto Sans Bold"/>
              <a:sym typeface="TT Prosto Sa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822680" y="5913120"/>
            <a:ext cx="4236720" cy="4081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b="1" spc="161">
                <a:solidFill>
                  <a:srgbClr val="0A2D73"/>
                </a:solidFill>
                <a:latin typeface="Century Gothic" pitchFamily="34" charset="0"/>
                <a:ea typeface="TT Prosto Sans"/>
                <a:cs typeface="TT Prosto Sans"/>
                <a:sym typeface="Wingdings"/>
              </a:rPr>
              <a:t></a:t>
            </a:r>
            <a:r>
              <a:rPr lang="ru-RU" sz="2799" b="1" spc="161">
                <a:solidFill>
                  <a:srgbClr val="0A2D73"/>
                </a:solidFill>
                <a:latin typeface="Century Gothic" pitchFamily="34" charset="0"/>
                <a:ea typeface="TT Prosto Sans"/>
                <a:cs typeface="TT Prosto Sans"/>
                <a:sym typeface="Wingdings"/>
              </a:rPr>
              <a:t> </a:t>
            </a:r>
            <a:r>
              <a:rPr lang="ru-RU" sz="2799" b="1" spc="161" smtClean="0">
                <a:solidFill>
                  <a:srgbClr val="0A2D73"/>
                </a:solidFill>
                <a:latin typeface="Century Gothic" pitchFamily="34" charset="0"/>
                <a:ea typeface="TT Prosto Sans"/>
                <a:cs typeface="TT Prosto Sans"/>
                <a:sym typeface="TT Prosto Sans"/>
              </a:rPr>
              <a:t>89228187126</a:t>
            </a:r>
            <a:endParaRPr lang="en-US" sz="2799" b="1" spc="161">
              <a:solidFill>
                <a:srgbClr val="0A2D73"/>
              </a:solidFill>
              <a:latin typeface="Century Gothic" panose="020b0502020202020204" pitchFamily="34" charset="0"/>
              <a:ea typeface="TT Prosto Sans"/>
              <a:cs typeface="TT Prosto Sans"/>
              <a:sym typeface="TT Prosto San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106400" y="6515100"/>
            <a:ext cx="518160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b="1" spc="-11" smtClean="0">
                <a:solidFill>
                  <a:srgbClr val="0A2D73"/>
                </a:solidFill>
                <a:latin typeface="Century Gothic" pitchFamily="34" charset="0"/>
                <a:ea typeface="TT Prosto Sans"/>
                <a:cs typeface="TT Prosto Sans"/>
                <a:sym typeface="Wingdings"/>
              </a:rPr>
              <a:t></a:t>
            </a:r>
            <a:r>
              <a:rPr lang="en-US" sz="2799" b="1" spc="-11" smtClean="0">
                <a:solidFill>
                  <a:srgbClr val="0A2D73"/>
                </a:solidFill>
                <a:latin typeface="Century Gothic" pitchFamily="34" charset="0"/>
                <a:ea typeface="TT Prosto Sans"/>
                <a:cs typeface="TT Prosto Sans"/>
                <a:sym typeface="TT Prosto Sans"/>
              </a:rPr>
              <a:t>gerasimovay77@yandex.ru</a:t>
            </a:r>
            <a:endParaRPr lang="en-US" sz="2799" b="1" spc="-11">
              <a:solidFill>
                <a:srgbClr val="0A2D73"/>
              </a:solidFill>
              <a:latin typeface="Century Gothic" panose="020b0502020202020204" pitchFamily="34" charset="0"/>
              <a:ea typeface="TT Prosto Sans"/>
              <a:cs typeface="TT Prosto Sans"/>
              <a:sym typeface="TT Prosto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487400" y="7429500"/>
            <a:ext cx="4236720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buFont typeface="Wingdings"/>
              <a:buChar char=":"/>
            </a:pPr>
            <a:r>
              <a:rPr lang="en-US" sz="2799" b="1" spc="-11" err="1" smtClean="0">
                <a:solidFill>
                  <a:srgbClr val="0A2D73"/>
                </a:solidFill>
                <a:latin typeface="Century Gothic" pitchFamily="34" charset="0"/>
                <a:ea typeface="TT Prosto Sans"/>
                <a:cs typeface="TT Prosto Sans"/>
                <a:sym typeface="TT Prosto Sans"/>
              </a:rPr>
              <a:t>Социальные сети</a:t>
            </a:r>
            <a:endParaRPr lang="en-US" sz="2799" b="1" spc="-11" smtClean="0">
              <a:solidFill>
                <a:srgbClr val="0A2D73"/>
              </a:solidFill>
              <a:latin typeface="Century Gothic" panose="020b0502020202020204" pitchFamily="34" charset="0"/>
              <a:ea typeface="TT Prosto Sans"/>
              <a:cs typeface="TT Prosto Sans"/>
              <a:sym typeface="TT Prosto Sans"/>
            </a:endParaRPr>
          </a:p>
          <a:p>
            <a:pPr algn="l">
              <a:lnSpc>
                <a:spcPts val="3359"/>
              </a:lnSpc>
              <a:buFont typeface="Wingdings"/>
              <a:buChar char=":"/>
            </a:pPr>
            <a:endParaRPr lang="en-US" sz="2799" b="1" spc="-11">
              <a:solidFill>
                <a:srgbClr val="0A2D73"/>
              </a:solidFill>
              <a:latin typeface="Century Gothic" pitchFamily="34" charset="0"/>
              <a:ea typeface="TT Prosto Sans"/>
              <a:cs typeface="TT Prosto Sans"/>
              <a:sym typeface="TT Prosto Sans"/>
            </a:endParaRPr>
          </a:p>
        </p:txBody>
      </p:sp>
      <p:sp>
        <p:nvSpPr>
          <p:cNvPr id="12" name="AutoShape 3"/>
          <p:cNvSpPr/>
          <p:nvPr/>
        </p:nvSpPr>
        <p:spPr>
          <a:xfrm flipH="1">
            <a:off x="12954000" y="647700"/>
            <a:ext cx="0" cy="8386762"/>
          </a:xfrm>
          <a:prstGeom prst="line">
            <a:avLst/>
          </a:prstGeom>
          <a:ln w="47625" cap="rnd">
            <a:solidFill>
              <a:srgbClr val="0A2D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/>
        </p:txBody>
      </p:sp>
      <p:sp>
        <p:nvSpPr>
          <p:cNvPr id="13" name="Freeform 7"/>
          <p:cNvSpPr/>
          <p:nvPr/>
        </p:nvSpPr>
        <p:spPr>
          <a:xfrm>
            <a:off x="14097000" y="723900"/>
            <a:ext cx="3352800" cy="3200400"/>
          </a:xfrm>
          <a:custGeom>
            <a:rect l="l" t="t" r="r" b="b"/>
            <a:pathLst>
              <a:path w="3352800" h="3200400">
                <a:moveTo>
                  <a:pt x="0" y="0"/>
                </a:moveTo>
                <a:lnTo>
                  <a:pt x="3352800" y="0"/>
                </a:lnTo>
                <a:lnTo>
                  <a:pt x="3352800" y="3200400"/>
                </a:lnTo>
                <a:lnTo>
                  <a:pt x="0" y="32004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125" r="-8125"/>
            </a:stretch>
          </a:blipFill>
        </p:spPr>
        <p:txBody>
          <a:bodyPr/>
          <a:lstStyle/>
          <a:p/>
        </p:txBody>
      </p:sp>
      <p:pic>
        <p:nvPicPr>
          <p:cNvPr id="2049" name="Picture 1" descr="C:\Users\Администратор\Desktop\IMG_9284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14097000" y="495300"/>
            <a:ext cx="2761662" cy="3581400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Group 2"/>
          <p:cNvGrpSpPr/>
          <p:nvPr/>
        </p:nvGrpSpPr>
        <p:grpSpPr>
          <a:xfrm>
            <a:off x="4" y="0"/>
            <a:ext cx="11156946" cy="10287000"/>
            <a:chExt cx="14875928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875934" cy="13716000"/>
            </a:xfrm>
            <a:custGeom>
              <a:rect l="l" t="t" r="r" b="b"/>
              <a:pathLst>
                <a:path w="14875934" h="13716000">
                  <a:moveTo>
                    <a:pt x="0" y="0"/>
                  </a:moveTo>
                  <a:lnTo>
                    <a:pt x="14875934" y="0"/>
                  </a:lnTo>
                  <a:lnTo>
                    <a:pt x="1487593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44C2FF"/>
            </a:solidFill>
          </p:spPr>
          <p:txBody>
            <a:bodyPr/>
            <a:lstStyle/>
            <a:p/>
          </p:txBody>
        </p:sp>
      </p:grpSp>
      <p:sp>
        <p:nvSpPr>
          <p:cNvPr id="5" name="TextBox 5"/>
          <p:cNvSpPr txBox="1"/>
          <p:nvPr/>
        </p:nvSpPr>
        <p:spPr>
          <a:xfrm>
            <a:off x="1682750" y="2355850"/>
            <a:ext cx="7791450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00"/>
              </a:lnSpc>
            </a:pPr>
            <a:r>
              <a:rPr lang="ru-RU" sz="9600" b="1" spc="-39" smtClean="0">
                <a:solidFill>
                  <a:srgbClr val="0A2D73"/>
                </a:solidFill>
                <a:latin typeface="Times New Roman" pitchFamily="18" charset="0"/>
                <a:ea typeface="TT Prosto Sans Bold"/>
                <a:cs typeface="Times New Roman" pitchFamily="18" charset="0"/>
                <a:sym typeface="TT Prosto Sans Bold"/>
              </a:rPr>
              <a:t>Актуальность</a:t>
            </a:r>
            <a:endParaRPr lang="en-US" sz="9600" b="1" spc="-39">
              <a:solidFill>
                <a:srgbClr val="0A2D73"/>
              </a:solidFill>
              <a:latin typeface="Times New Roman" panose="02020603050405020304" pitchFamily="18" charset="0"/>
              <a:ea typeface="TT Prosto Sans Bold"/>
              <a:cs typeface="Times New Roman" panose="02020603050405020304" pitchFamily="18" charset="0"/>
              <a:sym typeface="TT Prosto Sans Bold"/>
            </a:endParaRPr>
          </a:p>
        </p:txBody>
      </p:sp>
      <p:pic>
        <p:nvPicPr>
          <p:cNvPr id="9" name="Рисунок 8" descr="МОЙ ЛУЧШИЙ УРОК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0" y="4000500"/>
            <a:ext cx="7847315" cy="7847315"/>
          </a:xfrm>
          <a:prstGeom prst="rect">
            <a:avLst/>
          </a:prstGeom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 rot="10800000" flipV="1">
            <a:off x="11277600" y="1105049"/>
            <a:ext cx="6705600" cy="784830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Проблема использования человеком природных ресурсов и последствия этого воздействия на природу и на здоровье людей не может остаться в стороне от познания современного ребёнка.     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Взрослые не должны ограждать детей от реально существующих проблем. Важно научить их жить в реальном мире, делать сознательный и ответственный выбор экологически безопасного поведения. Представления в области экологии и экологической безопасности способствуют формированию у детей основ экокультуры. В связи с этим возрастает роль и ответственность дошкольного образования в формировании у детей основ безопасности жизнедеятельности.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7995" cy="10287000"/>
            <a:chExt cx="24383995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44C2FF"/>
            </a:solidFill>
          </p:spPr>
          <p:txBody>
            <a:bodyPr/>
            <a:lstStyle/>
            <a:p/>
          </p:txBody>
        </p:sp>
      </p:grp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219200" y="2823815"/>
            <a:ext cx="14097000" cy="421602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lnSpc>
                <a:spcPct val="2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Новизна проекта 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состоит в том, что в детском саду при формировании системы работы по эковолонтерству  у дошкольников закладываются основы экологической культуры и первоначальный опыт безопасного поведения на природе¸ как одного из показателей экокомпетентности.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reeform 7"/>
          <p:cNvSpPr/>
          <p:nvPr/>
        </p:nvSpPr>
        <p:spPr>
          <a:xfrm>
            <a:off x="15316200" y="4381500"/>
            <a:ext cx="2690536" cy="5474494"/>
          </a:xfrm>
          <a:custGeom>
            <a:rect l="l" t="t" r="r" b="b"/>
            <a:pathLst>
              <a:path w="2690536" h="5474494">
                <a:moveTo>
                  <a:pt x="0" y="0"/>
                </a:moveTo>
                <a:lnTo>
                  <a:pt x="2690536" y="0"/>
                </a:lnTo>
                <a:lnTo>
                  <a:pt x="2690536" y="5474494"/>
                </a:lnTo>
                <a:lnTo>
                  <a:pt x="0" y="54744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/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Рисунок 3" descr="МОЙ ЛУЧШИЙ УРОК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0685" y="0"/>
            <a:ext cx="7847315" cy="7847315"/>
          </a:xfrm>
          <a:prstGeom prst="rect">
            <a:avLst/>
          </a:prstGeom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685800" y="279524"/>
            <a:ext cx="10210800" cy="871007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Цель проекта:</a:t>
            </a:r>
            <a:endParaRPr lang="ru-RU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Формирование основ экологической культуры и первоначального опыта безопасного поведения на природе путем привлечения детей и родителей эковолонтерскому движению. </a:t>
            </a:r>
          </a:p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- продолжать формировать знания детей об окружающей его природе, познакомить с разнообразием животного и растительного мира малой родины; </a:t>
            </a:r>
          </a:p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- обогащать представления детей об основных источниках и видах опасности в природе;</a:t>
            </a:r>
          </a:p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- знакомить детей с простейшими способами безопасного поведения в опасных ситуациях;</a:t>
            </a:r>
          </a:p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- воспитывать желание выполнять правила поведения в природе;</a:t>
            </a:r>
          </a:p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 - способствовать развитию понимания ребёнком неразделимого единства человека и природы, понимание общечеловеческой ценности природы;</a:t>
            </a:r>
          </a:p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- способствовать воспитанию потребности принимать активное участие в природоохранной и экологической деятельности через волонтерское движение.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/>
              </a:tabLst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7995" cy="10287000"/>
            <a:chExt cx="24383995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44C2FF"/>
            </a:solidFill>
          </p:spPr>
          <p:txBody>
            <a:bodyPr/>
            <a:lstStyle/>
            <a:p/>
          </p:txBody>
        </p:sp>
      </p:grp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219200" y="2225617"/>
            <a:ext cx="9753600" cy="63401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1этап – Организационный: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изучение справочной, методической, энциклопедической литературы, сбор материала,</a:t>
            </a:r>
          </a:p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необходимого для реализации цели проекта;</a:t>
            </a:r>
          </a:p>
          <a:p>
            <a:pPr lvl="0"/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информирование родителей о планировании работы с детьми по проекту;</a:t>
            </a:r>
          </a:p>
          <a:p>
            <a:pPr lvl="0"/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подбор художественной литературы для детей по выбранной тематике;</a:t>
            </a:r>
          </a:p>
          <a:p>
            <a:pPr lvl="0"/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подбор необходимого оборудования и пособий для практического обогащения проекта;</a:t>
            </a:r>
          </a:p>
          <a:p>
            <a:pPr lvl="0"/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создание развивающей предметно-пространственной среды в детском саду по теме.</a:t>
            </a:r>
          </a:p>
          <a:p>
            <a:pPr lvl="0" algn="just" fontAlgn="base">
              <a:lnSpc>
                <a:spcPct val="250000"/>
              </a:lnSpc>
              <a:spcBef>
                <a:spcPct val="0"/>
              </a:spcBef>
              <a:spcAft>
                <a:spcPct val="0"/>
              </a:spcAft>
            </a:pP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МОЙ ЛУЧШИЙ УРОК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0685" y="2439685"/>
            <a:ext cx="7847315" cy="784731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МОЙ ЛУЧШИЙ УРОК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0685" y="2439685"/>
            <a:ext cx="7847315" cy="7847315"/>
          </a:xfrm>
          <a:prstGeom prst="rect">
            <a:avLst/>
          </a:prstGeom>
        </p:spPr>
      </p:pic>
      <p:pic>
        <p:nvPicPr>
          <p:cNvPr id="3" name="Рисунок 2" descr="C:\Users\Администратор\Downloads\image (3).png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1143000" y="647700"/>
            <a:ext cx="3886200" cy="5334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D:\ДО переустановки\ДИСК С\Desktop\для воспитателей\фото\фото 2021-2022\аллея памяти сосны\IMG-20220505-WA0046.jpg"/>
          <p:cNvPicPr/>
          <p:nvPr/>
        </p:nvPicPr>
        <p:blipFill>
          <a:blip r:embed="rId4"/>
          <a:stretch>
            <a:fillRect/>
          </a:stretch>
        </p:blipFill>
        <p:spPr bwMode="auto">
          <a:xfrm>
            <a:off x="7010400" y="723900"/>
            <a:ext cx="4038600" cy="5257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217" name="Picture 1" descr="C:\Users\Администратор\Downloads\image (8).pn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038600" y="6438900"/>
            <a:ext cx="4570067" cy="34274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7995" cy="10287000"/>
            <a:chExt cx="24383995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44C2FF"/>
            </a:solidFill>
          </p:spPr>
          <p:txBody>
            <a:bodyPr/>
            <a:lstStyle/>
            <a:p/>
          </p:txBody>
        </p:sp>
      </p:grp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609600" y="1192085"/>
            <a:ext cx="9753600" cy="849463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1613"/>
              </a:tabLst>
            </a:pPr>
            <a:r>
              <a:rPr kumimoji="0" lang="ru-RU" sz="2800" b="1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Этап. Основной (практический) этап.</a:t>
            </a:r>
            <a:endParaRPr kumimoji="0" lang="ru-RU" sz="2800" b="1" i="0" u="none" strike="noStrike" cap="none" normalizeH="0" baseline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201613"/>
              </a:tabLst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реализация проектных мероприятий в форме совместной деятельности воспитателя с детьми;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201613"/>
              </a:tabLst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использование раздаточного материала в соответствии с темой проекта;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201613"/>
              </a:tabLst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изготовление пособий для занятий и атрибутов для игр;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201613"/>
              </a:tabLst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литературы, просмотр мультфильмов (Уроки тетушки совы);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201613"/>
              </a:tabLst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презентации, беседы, дидактические игры, художественное творчество, решение проблемных ситуаций, сюжетно-ролевые игры, игровые ситуации;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201613"/>
              </a:tabLst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продуктивная деятельность.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201613"/>
              </a:tabLst>
            </a:pPr>
            <a:endParaRPr kumimoji="0" lang="ru-RU" sz="2800" b="0" i="0" u="none" strike="noStrike" cap="none" normalizeH="0" baseline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МОЙ ЛУЧШИЙ УРОК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0685" y="2439685"/>
            <a:ext cx="7847315" cy="784731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 descr="C:\Users\Администратор\Downloads\image (1).png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7239000" y="342900"/>
            <a:ext cx="3870815" cy="45914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D:\ДО переустановки\ДИСК С\Desktop\для воспитателей\фото\фото 2022-2023\огород на подоконнике\20230206_170452.jpg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12192000" y="571500"/>
            <a:ext cx="5410200" cy="41422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D:\ДО переустановки\ДИСК С\Desktop\для воспитателей\фото\фото 2022-2023\огород на подоконнике\20230206_164933.jpg"/>
          <p:cNvPicPr/>
          <p:nvPr/>
        </p:nvPicPr>
        <p:blipFill>
          <a:blip r:embed="rId4"/>
          <a:stretch>
            <a:fillRect/>
          </a:stretch>
        </p:blipFill>
        <p:spPr bwMode="auto">
          <a:xfrm>
            <a:off x="7010400" y="5295900"/>
            <a:ext cx="4876800" cy="441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 descr="D:\фото\фото для МО\IMG_20181203_165448_BURST003.jpg"/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1295400" y="5219700"/>
            <a:ext cx="3886200" cy="47836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169" name="Picture 1" descr="C:\Users\Администратор\Downloads\image (9).png"/>
          <p:cNvPicPr>
            <a:picLocks noChangeAspect="1" noChangeArrowheads="1"/>
          </p:cNvPicPr>
          <p:nvPr/>
        </p:nvPicPr>
        <p:blipFill>
          <a:blip r:embed="rId6"/>
          <a:srcRect l="50000" t="49359"/>
          <a:stretch>
            <a:fillRect/>
          </a:stretch>
        </p:blipFill>
        <p:spPr bwMode="auto">
          <a:xfrm>
            <a:off x="914400" y="495300"/>
            <a:ext cx="4724400" cy="43862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 descr="C:\Users\Администратор\Downloads\image (2).png"/>
          <p:cNvPicPr/>
          <p:nvPr/>
        </p:nvPicPr>
        <p:blipFill>
          <a:blip r:embed="rId7"/>
          <a:stretch>
            <a:fillRect/>
          </a:stretch>
        </p:blipFill>
        <p:spPr bwMode="auto">
          <a:xfrm>
            <a:off x="12877800" y="5143500"/>
            <a:ext cx="3810001" cy="48387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8288000" cy="10287000"/>
            <a:chOff x="0" y="9093200"/>
            <a:chExt cx="24384000" cy="13716000"/>
          </a:xfrm>
        </p:grpSpPr>
        <p:sp>
          <p:nvSpPr>
            <p:cNvPr id="4" name="Freeform 3"/>
            <p:cNvSpPr/>
            <p:nvPr/>
          </p:nvSpPr>
          <p:spPr>
            <a:xfrm>
              <a:off x="0" y="9093200"/>
              <a:ext cx="24384000" cy="13716000"/>
            </a:xfrm>
            <a:custGeom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44C2FF"/>
            </a:solidFill>
          </p:spPr>
          <p:txBody>
            <a:bodyPr/>
            <a:lstStyle/>
            <a:p/>
          </p:txBody>
        </p:sp>
      </p:grpSp>
      <p:sp>
        <p:nvSpPr>
          <p:cNvPr id="5" name="Прямоугольник 4"/>
          <p:cNvSpPr/>
          <p:nvPr/>
        </p:nvSpPr>
        <p:spPr>
          <a:xfrm>
            <a:off x="990600" y="1485900"/>
            <a:ext cx="9982200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201613"/>
              </a:tabLst>
            </a:pPr>
            <a:endParaRPr lang="ru-RU" sz="2800" b="1" smtClean="0">
              <a:solidFill>
                <a:srgbClr val="1F3864"/>
              </a:solidFill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201613"/>
              </a:tabLst>
            </a:pPr>
            <a:endParaRPr lang="ru-RU" sz="2800" b="1" smtClean="0">
              <a:solidFill>
                <a:srgbClr val="1F3864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2800" b="1" u="sng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этап Заключительный (рефлексивный) этап.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проведение запланированных мероприятий;</a:t>
            </a:r>
          </a:p>
          <a:p>
            <a:pPr lvl="0"/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итоговые мероприятия реализации проекта:</a:t>
            </a:r>
          </a:p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Font typeface="Wingdings" pitchFamily="2" charset="2"/>
              <a:buChar char="v"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театрализованное представление «Под грибом»;</a:t>
            </a:r>
          </a:p>
          <a:p>
            <a:pPr>
              <a:buFont typeface="Wingdings" pitchFamily="2" charset="2"/>
              <a:buChar char="v"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выставка и презентация методических, игровых пособий для дошкольников по формированию основ экокультуры и экокомпетенции через волонтерское движение;</a:t>
            </a:r>
          </a:p>
          <a:p>
            <a:pPr>
              <a:buFont typeface="Wingdings" pitchFamily="2" charset="2"/>
              <a:buChar char="v"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создание детских плакатов (постеров);</a:t>
            </a:r>
          </a:p>
          <a:p>
            <a:pPr>
              <a:buFont typeface="Wingdings" pitchFamily="2" charset="2"/>
              <a:buChar char="v"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изготовление экоподарков: «Экокормушки», «Травянчики», «Экомешочек».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201613"/>
              </a:tabLst>
            </a:pPr>
            <a:endParaRPr lang="ru-RU" sz="2800" b="1" u="sng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201613"/>
              </a:tabLst>
            </a:pPr>
            <a:endParaRPr lang="ru-RU" sz="28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МОЙ ЛУЧШИЙ УРОК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0685" y="2439685"/>
            <a:ext cx="7847315" cy="784731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Произвольный</PresentationFormat>
  <Paragraphs>51</Paragraphs>
  <Slides>13</Slides>
  <Notes>0</Notes>
  <TotalTime>661</TotalTime>
  <HiddenSlides>0</HiddenSlides>
  <MMClips>0</MMClips>
  <ScaleCrop>0</ScaleCrop>
  <HeadingPairs>
    <vt:vector baseType="variant" size="6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baseType="lpstr" size="22">
      <vt:lpstr>Arial</vt:lpstr>
      <vt:lpstr>Calibri</vt:lpstr>
      <vt:lpstr>Monotype Corsiva</vt:lpstr>
      <vt:lpstr>TT Prosto Sans Bold</vt:lpstr>
      <vt:lpstr>TT Prosto Sans</vt:lpstr>
      <vt:lpstr>Times New Roman</vt:lpstr>
      <vt:lpstr>Wingdings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Ярче Шаблон презентации.pptx</dc:title>
  <dc:creator>User</dc:creator>
  <cp:lastModifiedBy>Admin</cp:lastModifiedBy>
  <cp:revision>34</cp:revision>
  <dcterms:created xsi:type="dcterms:W3CDTF">2006-08-16T00:00:00Z</dcterms:created>
  <dcterms:modified xsi:type="dcterms:W3CDTF">2026-04-22T08:56:18Z</dcterms:modified>
</cp:coreProperties>
</file>